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6" r:id="rId7"/>
    <p:sldId id="282" r:id="rId8"/>
    <p:sldId id="261" r:id="rId9"/>
    <p:sldId id="262" r:id="rId10"/>
    <p:sldId id="263" r:id="rId11"/>
    <p:sldId id="284" r:id="rId12"/>
    <p:sldId id="285" r:id="rId13"/>
    <p:sldId id="286" r:id="rId14"/>
    <p:sldId id="268" r:id="rId15"/>
    <p:sldId id="264" r:id="rId16"/>
    <p:sldId id="265" r:id="rId17"/>
    <p:sldId id="272" r:id="rId18"/>
    <p:sldId id="278" r:id="rId19"/>
    <p:sldId id="280" r:id="rId20"/>
    <p:sldId id="279" r:id="rId21"/>
    <p:sldId id="277" r:id="rId22"/>
    <p:sldId id="281" r:id="rId23"/>
    <p:sldId id="283" r:id="rId24"/>
    <p:sldId id="269" r:id="rId25"/>
    <p:sldId id="271" r:id="rId26"/>
  </p:sldIdLst>
  <p:sldSz cx="9144000" cy="5143500" type="screen16x9"/>
  <p:notesSz cx="6858000" cy="9144000"/>
  <p:embeddedFontLst>
    <p:embeddedFont>
      <p:font typeface="Nunito" pitchFamily="2" charset="77"/>
      <p:regular r:id="rId28"/>
      <p:bold r:id="rId29"/>
      <p:italic r:id="rId30"/>
      <p:boldItalic r:id="rId31"/>
    </p:embeddedFont>
    <p:embeddedFont>
      <p:font typeface="Raleway" pitchFamily="2" charset="77"/>
      <p:regular r:id="rId32"/>
      <p:bold r:id="rId33"/>
      <p:italic r:id="rId34"/>
      <p:boldItalic r:id="rId35"/>
    </p:embeddedFont>
    <p:embeddedFont>
      <p:font typeface="Raleway Light" panose="020F0302020204030204" pitchFamily="34" charset="0"/>
      <p:regular r:id="rId36"/>
      <p:bold r:id="rId37"/>
      <p:italic r:id="rId38"/>
      <p:boldItalic r:id="rId39"/>
    </p:embeddedFont>
    <p:embeddedFont>
      <p:font typeface="Raleway SemiBold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8"/>
  </p:normalViewPr>
  <p:slideViewPr>
    <p:cSldViewPr snapToGrid="0">
      <p:cViewPr varScale="1">
        <p:scale>
          <a:sx n="156" d="100"/>
          <a:sy n="156" d="100"/>
        </p:scale>
        <p:origin x="2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50684f8d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50684f8d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50684f8d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50684f8d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50684f8d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50684f8d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50684f8d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50684f8d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0684f8d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50684f8d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20089DFB-BAFB-4ED4-A8AF-4A3E110C8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50684f8d5_0_112:notes">
            <a:extLst>
              <a:ext uri="{FF2B5EF4-FFF2-40B4-BE49-F238E27FC236}">
                <a16:creationId xmlns:a16="http://schemas.microsoft.com/office/drawing/2014/main" id="{203301A2-F080-7A37-BE84-BE6A618A3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50684f8d5_0_112:notes">
            <a:extLst>
              <a:ext uri="{FF2B5EF4-FFF2-40B4-BE49-F238E27FC236}">
                <a16:creationId xmlns:a16="http://schemas.microsoft.com/office/drawing/2014/main" id="{9CA3DF5E-F11C-557D-BBFB-9A5133F37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642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8249929C-6F2F-D214-0399-92624582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0684f8d5_0_117:notes">
            <a:extLst>
              <a:ext uri="{FF2B5EF4-FFF2-40B4-BE49-F238E27FC236}">
                <a16:creationId xmlns:a16="http://schemas.microsoft.com/office/drawing/2014/main" id="{E35FFD1B-67FD-ABD8-1BD9-32345B729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50684f8d5_0_117:notes">
            <a:extLst>
              <a:ext uri="{FF2B5EF4-FFF2-40B4-BE49-F238E27FC236}">
                <a16:creationId xmlns:a16="http://schemas.microsoft.com/office/drawing/2014/main" id="{7F861C47-F219-DAA4-66ED-91C7FA9D9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953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D399D53F-CC4A-88F2-26CB-2EA3A03EA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0684f8d5_0_117:notes">
            <a:extLst>
              <a:ext uri="{FF2B5EF4-FFF2-40B4-BE49-F238E27FC236}">
                <a16:creationId xmlns:a16="http://schemas.microsoft.com/office/drawing/2014/main" id="{83F2234D-7EEA-D533-02B1-EE41F00CC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50684f8d5_0_117:notes">
            <a:extLst>
              <a:ext uri="{FF2B5EF4-FFF2-40B4-BE49-F238E27FC236}">
                <a16:creationId xmlns:a16="http://schemas.microsoft.com/office/drawing/2014/main" id="{D9220F4A-353C-941A-48D4-3004742B6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987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669FA648-E555-AB85-FF65-6DBF14FF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0684f8d5_0_117:notes">
            <a:extLst>
              <a:ext uri="{FF2B5EF4-FFF2-40B4-BE49-F238E27FC236}">
                <a16:creationId xmlns:a16="http://schemas.microsoft.com/office/drawing/2014/main" id="{05EEB154-6CA9-AA9A-17E6-42A36DA2F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50684f8d5_0_117:notes">
            <a:extLst>
              <a:ext uri="{FF2B5EF4-FFF2-40B4-BE49-F238E27FC236}">
                <a16:creationId xmlns:a16="http://schemas.microsoft.com/office/drawing/2014/main" id="{75FCCED1-20EE-6409-FA78-7549F05CD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409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9616EDBD-0B78-FE34-2034-D410FC65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0684f8d5_0_117:notes">
            <a:extLst>
              <a:ext uri="{FF2B5EF4-FFF2-40B4-BE49-F238E27FC236}">
                <a16:creationId xmlns:a16="http://schemas.microsoft.com/office/drawing/2014/main" id="{F1588D2B-F4F9-5BB5-14F1-DAC88C5AC9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50684f8d5_0_117:notes">
            <a:extLst>
              <a:ext uri="{FF2B5EF4-FFF2-40B4-BE49-F238E27FC236}">
                <a16:creationId xmlns:a16="http://schemas.microsoft.com/office/drawing/2014/main" id="{A7026BFA-81C8-2097-6BD4-E1A4AEB9A2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788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E1D7ABA5-87A1-75BC-E1DC-E1C404005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0684f8d5_0_117:notes">
            <a:extLst>
              <a:ext uri="{FF2B5EF4-FFF2-40B4-BE49-F238E27FC236}">
                <a16:creationId xmlns:a16="http://schemas.microsoft.com/office/drawing/2014/main" id="{22338710-F478-CC36-5093-0C3EB0948B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50684f8d5_0_117:notes">
            <a:extLst>
              <a:ext uri="{FF2B5EF4-FFF2-40B4-BE49-F238E27FC236}">
                <a16:creationId xmlns:a16="http://schemas.microsoft.com/office/drawing/2014/main" id="{0465FC42-B0D7-4D9F-4B3F-934D2E8899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83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b61ea6080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b61ea6080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50684f8d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50684f8d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50684f8d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50684f8d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50684f8d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50684f8d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50684f8d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50684f8d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50684f8d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50684f8d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50684f8d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50684f8d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50684f8d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50684f8d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50684f8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50684f8d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50684f8d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50684f8d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  <a:solidFill>
            <a:srgbClr val="F2735E"/>
          </a:solidFill>
          <a:effectLst>
            <a:outerShdw blurRad="71438" dist="19050" dir="5400000" algn="bl" rotWithShape="0">
              <a:srgbClr val="000000">
                <a:alpha val="51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96525"/>
            <a:ext cx="1785374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" y="1337340"/>
            <a:ext cx="9144000" cy="2651700"/>
          </a:xfrm>
          <a:prstGeom prst="rect">
            <a:avLst/>
          </a:prstGeom>
          <a:solidFill>
            <a:srgbClr val="F273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2400" y="1836825"/>
            <a:ext cx="4775400" cy="10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aleway SemiBold"/>
              <a:buNone/>
              <a:defRPr sz="3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52400" y="2934525"/>
            <a:ext cx="5708400" cy="9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52400" y="4115125"/>
            <a:ext cx="8812800" cy="9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buNone/>
              <a:def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 rtl="0">
              <a:lnSpc>
                <a:spcPct val="115000"/>
              </a:lnSpc>
              <a:buNone/>
              <a:def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 rtl="0">
              <a:lnSpc>
                <a:spcPct val="115000"/>
              </a:lnSpc>
              <a:buNone/>
              <a:def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 rtl="0">
              <a:lnSpc>
                <a:spcPct val="115000"/>
              </a:lnSpc>
              <a:buNone/>
              <a:def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 rtl="0">
              <a:lnSpc>
                <a:spcPct val="115000"/>
              </a:lnSpc>
              <a:buNone/>
              <a:def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 rtl="0">
              <a:lnSpc>
                <a:spcPct val="115000"/>
              </a:lnSpc>
              <a:buNone/>
              <a:def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 rtl="0">
              <a:lnSpc>
                <a:spcPct val="115000"/>
              </a:lnSpc>
              <a:buNone/>
              <a:def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 rtl="0">
              <a:lnSpc>
                <a:spcPct val="115000"/>
              </a:lnSpc>
              <a:buNone/>
              <a:def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 rtl="0">
              <a:lnSpc>
                <a:spcPct val="115000"/>
              </a:lnSpc>
              <a:buNone/>
              <a:def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 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b="0">
                <a:latin typeface="Raleway Light"/>
                <a:ea typeface="Raleway Light"/>
                <a:cs typeface="Raleway Light"/>
                <a:sym typeface="Raleway Light"/>
              </a:rPr>
              <a:t>Team Member#1 - Team Member#2</a:t>
            </a:r>
            <a:endParaRPr sz="1000" b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b="0">
                <a:latin typeface="Raleway Light"/>
                <a:ea typeface="Raleway Light"/>
                <a:cs typeface="Raleway Light"/>
                <a:sym typeface="Raleway Light"/>
              </a:rPr>
              <a:t>Team Member#3 - Team Member#4</a:t>
            </a:r>
            <a:endParaRPr sz="1000" b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b="0">
                <a:latin typeface="Raleway Light"/>
                <a:ea typeface="Raleway Light"/>
                <a:cs typeface="Raleway Light"/>
                <a:sym typeface="Raleway Light"/>
              </a:rPr>
              <a:t>Team Member#5 - Team Member#6</a:t>
            </a:r>
            <a:endParaRPr sz="1000" b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96525"/>
            <a:ext cx="1785374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r="2676"/>
          <a:stretch/>
        </p:blipFill>
        <p:spPr>
          <a:xfrm>
            <a:off x="6568250" y="1836825"/>
            <a:ext cx="2092075" cy="1652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81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/>
        </p:nvSpPr>
        <p:spPr>
          <a:xfrm>
            <a:off x="311700" y="445025"/>
            <a:ext cx="632700" cy="572700"/>
          </a:xfrm>
          <a:prstGeom prst="rect">
            <a:avLst/>
          </a:prstGeom>
          <a:solidFill>
            <a:srgbClr val="F2735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" name="Google Shape;22;p4"/>
          <p:cNvPicPr preferRelativeResize="0"/>
          <p:nvPr userDrawn="1"/>
        </p:nvPicPr>
        <p:blipFill rotWithShape="1">
          <a:blip r:embed="rId2">
            <a:alphaModFix/>
          </a:blip>
          <a:srcRect l="25636" t="25500" r="19712" b="25030"/>
          <a:stretch/>
        </p:blipFill>
        <p:spPr>
          <a:xfrm>
            <a:off x="327200" y="459053"/>
            <a:ext cx="601700" cy="544635"/>
          </a:xfrm>
          <a:prstGeom prst="rect">
            <a:avLst/>
          </a:prstGeom>
          <a:noFill/>
          <a:ln w="9525" cap="flat" cmpd="sng">
            <a:solidFill>
              <a:srgbClr val="F2735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82400" y="445025"/>
            <a:ext cx="794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262625"/>
            <a:ext cx="85206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Char char="●"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■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■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■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 dirty="0"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262625"/>
            <a:ext cx="85206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■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■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■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9122" y="4253053"/>
            <a:ext cx="887575" cy="6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2735E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SemiBold"/>
              <a:buNone/>
              <a:defRPr sz="2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36284" y="2751225"/>
            <a:ext cx="4775400" cy="10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Biometrics File Encryption System with Blockchain storage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7158680" y="4115125"/>
            <a:ext cx="1894703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35" dirty="0">
                <a:solidFill>
                  <a:schemeClr val="tx1"/>
                </a:solidFill>
              </a:rPr>
              <a:t>Supervised by: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35" dirty="0">
                <a:solidFill>
                  <a:schemeClr val="tx1"/>
                </a:solidFill>
              </a:rPr>
              <a:t>Dr. Aya Abdelnaby</a:t>
            </a:r>
            <a:endParaRPr sz="1435" dirty="0">
              <a:solidFill>
                <a:schemeClr val="tx1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52399" y="4115125"/>
            <a:ext cx="5244193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Members: 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aleway Light"/>
              <a:buChar char="●"/>
            </a:pPr>
            <a:r>
              <a:rPr lang="en-US" sz="1000" b="0" dirty="0">
                <a:latin typeface="Raleway Light"/>
                <a:ea typeface="Raleway Light"/>
                <a:cs typeface="Raleway Light"/>
                <a:sym typeface="Raleway Light"/>
              </a:rPr>
              <a:t>Abdullah Mohamed- Ahmed Mohamed – Omar Ahmed– Ali Mohamed 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aleway Light"/>
              <a:buChar char="●"/>
            </a:pPr>
            <a:r>
              <a:rPr lang="en" sz="1000" b="0" dirty="0">
                <a:latin typeface="Raleway Light"/>
                <a:ea typeface="Raleway Light"/>
                <a:cs typeface="Raleway Light"/>
                <a:sym typeface="Raleway Light"/>
              </a:rPr>
              <a:t>Mohamed Ahmed – Mohamed </a:t>
            </a:r>
            <a:r>
              <a:rPr lang="en" sz="1000" b="0" dirty="0" err="1">
                <a:latin typeface="Raleway Light"/>
                <a:ea typeface="Raleway Light"/>
                <a:cs typeface="Raleway Light"/>
                <a:sym typeface="Raleway Light"/>
              </a:rPr>
              <a:t>Moamen</a:t>
            </a:r>
            <a:r>
              <a:rPr lang="en" sz="1000" b="0" dirty="0">
                <a:latin typeface="Raleway Light"/>
                <a:ea typeface="Raleway Light"/>
                <a:cs typeface="Raleway Light"/>
                <a:sym typeface="Raleway Light"/>
              </a:rPr>
              <a:t> – Fady </a:t>
            </a:r>
            <a:r>
              <a:rPr lang="en" sz="1000" b="0" dirty="0" err="1">
                <a:latin typeface="Raleway Light"/>
                <a:ea typeface="Raleway Light"/>
                <a:cs typeface="Raleway Light"/>
                <a:sym typeface="Raleway Light"/>
              </a:rPr>
              <a:t>Mahros</a:t>
            </a:r>
            <a:r>
              <a:rPr lang="en" sz="1000" b="0" dirty="0">
                <a:latin typeface="Raleway Light"/>
                <a:ea typeface="Raleway Light"/>
                <a:cs typeface="Raleway Light"/>
                <a:sym typeface="Raleway Light"/>
              </a:rPr>
              <a:t> – </a:t>
            </a:r>
            <a:r>
              <a:rPr lang="en" sz="1000" b="0" dirty="0" err="1">
                <a:latin typeface="Raleway Light"/>
                <a:ea typeface="Raleway Light"/>
                <a:cs typeface="Raleway Light"/>
                <a:sym typeface="Raleway Light"/>
              </a:rPr>
              <a:t>Mobarak</a:t>
            </a:r>
            <a:r>
              <a:rPr lang="en" sz="1000" b="0" dirty="0">
                <a:latin typeface="Raleway Light"/>
                <a:ea typeface="Raleway Light"/>
                <a:cs typeface="Raleway Light"/>
                <a:sym typeface="Raleway Light"/>
              </a:rPr>
              <a:t> Yahia</a:t>
            </a:r>
            <a:endParaRPr sz="1000" b="0"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aleway Light"/>
              <a:buChar char="●"/>
            </a:pPr>
            <a:endParaRPr sz="1000" b="0" dirty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" name="Google Shape;73;p14">
            <a:extLst>
              <a:ext uri="{FF2B5EF4-FFF2-40B4-BE49-F238E27FC236}">
                <a16:creationId xmlns:a16="http://schemas.microsoft.com/office/drawing/2014/main" id="{353BF79B-A2EE-6319-E2F8-D45F4D3EEC7D}"/>
              </a:ext>
            </a:extLst>
          </p:cNvPr>
          <p:cNvSpPr txBox="1">
            <a:spLocks/>
          </p:cNvSpPr>
          <p:nvPr/>
        </p:nvSpPr>
        <p:spPr>
          <a:xfrm>
            <a:off x="0" y="1387325"/>
            <a:ext cx="4775400" cy="10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aleway SemiBold"/>
              <a:buNone/>
              <a:defRPr sz="3800" b="0" i="0" u="none" strike="noStrike" cap="non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i="0" u="none" strike="noStrike" dirty="0" err="1">
                <a:solidFill>
                  <a:srgbClr val="F0F6FC"/>
                </a:solidFill>
                <a:effectLst/>
                <a:latin typeface="Raleway" pitchFamily="2" charset="77"/>
              </a:rPr>
              <a:t>BioCrypt</a:t>
            </a:r>
            <a:endParaRPr lang="en-US" sz="4800" b="1" dirty="0">
              <a:latin typeface="Raleway" pitchFamily="2" charset="77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6C28DE-D45B-3E5C-698F-D39F26DB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70" y="1323615"/>
            <a:ext cx="4512630" cy="2669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Perspective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262625"/>
            <a:ext cx="85206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 demand or industry trends.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impact or benefits for users and stakeholders.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A timeline of plans with text&#10;&#10;AI-generated content may be incorrect.">
            <a:extLst>
              <a:ext uri="{FF2B5EF4-FFF2-40B4-BE49-F238E27FC236}">
                <a16:creationId xmlns:a16="http://schemas.microsoft.com/office/drawing/2014/main" id="{CD339CC1-36AE-0770-C2C1-04198107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83" y="0"/>
            <a:ext cx="9150783" cy="51396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92411E-D054-875E-BA7F-25201ECACD2B}"/>
              </a:ext>
            </a:extLst>
          </p:cNvPr>
          <p:cNvSpPr/>
          <p:nvPr/>
        </p:nvSpPr>
        <p:spPr>
          <a:xfrm>
            <a:off x="266229" y="4568875"/>
            <a:ext cx="717000" cy="39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A825-3E5E-FAA1-58AA-B25E85CB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842FB-FEDB-C770-E588-AFF78800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0DADF-D22F-8EC4-FD4D-82781BE85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- </a:t>
            </a:r>
            <a:fld id="{00000000-1234-1234-1234-123412341234}" type="slidenum">
              <a:rPr lang="en" smtClean="0"/>
              <a:t>11</a:t>
            </a:fld>
            <a:endParaRPr/>
          </a:p>
        </p:txBody>
      </p:sp>
      <p:pic>
        <p:nvPicPr>
          <p:cNvPr id="6" name="Picture 5" descr="A pie chart with text and numbers&#10;&#10;AI-generated content may be incorrect.">
            <a:extLst>
              <a:ext uri="{FF2B5EF4-FFF2-40B4-BE49-F238E27FC236}">
                <a16:creationId xmlns:a16="http://schemas.microsoft.com/office/drawing/2014/main" id="{1B893C73-45AF-1AF3-20F6-11B535EF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83" y="0"/>
            <a:ext cx="9150783" cy="51396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070DA-12DF-BD19-8C71-D2E344A31655}"/>
              </a:ext>
            </a:extLst>
          </p:cNvPr>
          <p:cNvSpPr/>
          <p:nvPr/>
        </p:nvSpPr>
        <p:spPr>
          <a:xfrm>
            <a:off x="266229" y="4568875"/>
            <a:ext cx="717000" cy="39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62779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68F7-7118-EAF4-16C5-770AFA99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AD46C-5569-9985-530A-83D533A8F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A2EEE-965A-6D62-927F-D77FB5721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- </a:t>
            </a:r>
            <a:fld id="{00000000-1234-1234-1234-123412341234}" type="slidenum">
              <a:rPr lang="en" smtClean="0"/>
              <a:t>12</a:t>
            </a:fld>
            <a:endParaRPr/>
          </a:p>
        </p:txBody>
      </p:sp>
      <p:pic>
        <p:nvPicPr>
          <p:cNvPr id="6" name="Picture 5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CF4CABF0-E34A-7BDB-64A0-41976B105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83" y="0"/>
            <a:ext cx="9150783" cy="51396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4E1AA1-EDFE-1CB8-488F-42589EBD6245}"/>
              </a:ext>
            </a:extLst>
          </p:cNvPr>
          <p:cNvSpPr/>
          <p:nvPr/>
        </p:nvSpPr>
        <p:spPr>
          <a:xfrm>
            <a:off x="266229" y="4568875"/>
            <a:ext cx="717000" cy="39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66658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E22B9-859D-E7CF-FC81-9CE7798AEA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- </a:t>
            </a:r>
            <a:fld id="{00000000-1234-1234-1234-123412341234}" type="slidenum">
              <a:rPr lang="en" smtClean="0"/>
              <a:t>13</a:t>
            </a:fld>
            <a:endParaRPr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A2F988-8F8F-5938-2260-4A454BB2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16" y="328081"/>
            <a:ext cx="7098405" cy="4487338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69B1663-0C2E-1ED1-54D4-6B69B8A63C23}"/>
              </a:ext>
            </a:extLst>
          </p:cNvPr>
          <p:cNvCxnSpPr/>
          <p:nvPr/>
        </p:nvCxnSpPr>
        <p:spPr>
          <a:xfrm rot="10800000" flipV="1">
            <a:off x="6817179" y="3935186"/>
            <a:ext cx="1110342" cy="302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F55524D-4EFD-79DC-69CD-C6C0B568AB7F}"/>
              </a:ext>
            </a:extLst>
          </p:cNvPr>
          <p:cNvCxnSpPr/>
          <p:nvPr/>
        </p:nvCxnSpPr>
        <p:spPr>
          <a:xfrm rot="10800000" flipV="1">
            <a:off x="6000751" y="3331028"/>
            <a:ext cx="1926771" cy="3347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BE49FFD-F534-F4A2-EE01-8D673B238748}"/>
              </a:ext>
            </a:extLst>
          </p:cNvPr>
          <p:cNvCxnSpPr/>
          <p:nvPr/>
        </p:nvCxnSpPr>
        <p:spPr>
          <a:xfrm rot="10800000" flipV="1">
            <a:off x="6000751" y="2955470"/>
            <a:ext cx="1926770" cy="375557"/>
          </a:xfrm>
          <a:prstGeom prst="bentConnector3">
            <a:avLst>
              <a:gd name="adj1" fmla="val 63136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5E27313-A086-D5BE-8738-5049398859B7}"/>
              </a:ext>
            </a:extLst>
          </p:cNvPr>
          <p:cNvCxnSpPr/>
          <p:nvPr/>
        </p:nvCxnSpPr>
        <p:spPr>
          <a:xfrm>
            <a:off x="886266" y="1045029"/>
            <a:ext cx="3244863" cy="220436"/>
          </a:xfrm>
          <a:prstGeom prst="bentConnector3">
            <a:avLst>
              <a:gd name="adj1" fmla="val 5729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1EA66E-6F9B-F317-E0E8-72A3894F9EA1}"/>
              </a:ext>
            </a:extLst>
          </p:cNvPr>
          <p:cNvSpPr txBox="1"/>
          <p:nvPr/>
        </p:nvSpPr>
        <p:spPr>
          <a:xfrm>
            <a:off x="53916" y="783419"/>
            <a:ext cx="8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Sponsor Enabled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56CF1-570F-76A1-9530-60EDEE4C5D80}"/>
              </a:ext>
            </a:extLst>
          </p:cNvPr>
          <p:cNvSpPr txBox="1"/>
          <p:nvPr/>
        </p:nvSpPr>
        <p:spPr>
          <a:xfrm>
            <a:off x="7894456" y="2795835"/>
            <a:ext cx="1167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MIT license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64FC7-9303-2CCC-6B10-DCEA078D9937}"/>
              </a:ext>
            </a:extLst>
          </p:cNvPr>
          <p:cNvSpPr txBox="1"/>
          <p:nvPr/>
        </p:nvSpPr>
        <p:spPr>
          <a:xfrm>
            <a:off x="7866086" y="3183972"/>
            <a:ext cx="1289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50  STARS⭐️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D030E6-625C-0FA8-0FC2-9E85C87E6339}"/>
              </a:ext>
            </a:extLst>
          </p:cNvPr>
          <p:cNvSpPr txBox="1"/>
          <p:nvPr/>
        </p:nvSpPr>
        <p:spPr>
          <a:xfrm>
            <a:off x="7894456" y="3595061"/>
            <a:ext cx="1077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BioCrypt-Personal Beta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EC56D4A-28FA-B7AE-5584-BBB196AB9D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179" y="1265465"/>
            <a:ext cx="1224642" cy="1184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E46D9D-4B2A-F49B-FB31-01F1EFEFCD89}"/>
              </a:ext>
            </a:extLst>
          </p:cNvPr>
          <p:cNvCxnSpPr>
            <a:stCxn id="6" idx="3"/>
          </p:cNvCxnSpPr>
          <p:nvPr/>
        </p:nvCxnSpPr>
        <p:spPr>
          <a:xfrm flipH="1">
            <a:off x="6408964" y="2571750"/>
            <a:ext cx="1518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2130A1C-3EAF-6552-D107-91F0C7B12B98}"/>
              </a:ext>
            </a:extLst>
          </p:cNvPr>
          <p:cNvSpPr txBox="1"/>
          <p:nvPr/>
        </p:nvSpPr>
        <p:spPr>
          <a:xfrm>
            <a:off x="8041821" y="1111576"/>
            <a:ext cx="831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Survey</a:t>
            </a:r>
            <a:endParaRPr lang="en-E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150024-7A8E-D466-C353-CDDA4D680D48}"/>
              </a:ext>
            </a:extLst>
          </p:cNvPr>
          <p:cNvSpPr txBox="1"/>
          <p:nvPr/>
        </p:nvSpPr>
        <p:spPr>
          <a:xfrm>
            <a:off x="7937624" y="2420630"/>
            <a:ext cx="1114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Tech-Demo</a:t>
            </a:r>
          </a:p>
        </p:txBody>
      </p:sp>
    </p:spTree>
    <p:extLst>
      <p:ext uri="{BB962C8B-B14F-4D97-AF65-F5344CB8AC3E}">
        <p14:creationId xmlns:p14="http://schemas.microsoft.com/office/powerpoint/2010/main" val="169732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Key Features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122464" y="1017725"/>
            <a:ext cx="8709836" cy="4035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Key Features</a:t>
            </a:r>
            <a:br>
              <a:rPr lang="en-US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Biometric Authentication: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Files are encrypted and decrypted using a key derived from the user’s fingerprint.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AES-256 Encryption: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Industry-standard encryption ensures the highest level of security for all files.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The Vault: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Secure local encrypted storage with OTP-protected access.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The Cloud: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Encrypted file storage using Google Drive with OTP authentication for retrieval and deletion.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 err="1">
                <a:solidFill>
                  <a:schemeClr val="tx1"/>
                </a:solidFill>
                <a:effectLst/>
                <a:latin typeface="Raleway" pitchFamily="2" charset="77"/>
              </a:rPr>
              <a:t>SafeMail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Secure file transfer via email with pre-encryption and attached decryption code to prevent man-in-the-middle attacks.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AI File Summarization: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Optional smart preview for encrypted files without full decryption.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 err="1">
                <a:solidFill>
                  <a:schemeClr val="tx1"/>
                </a:solidFill>
                <a:effectLst/>
                <a:latin typeface="Raleway" pitchFamily="2" charset="77"/>
              </a:rPr>
              <a:t>TimeGuard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Time-locked storage with automatic deletion after a set time or failed access attempts. 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 err="1">
                <a:solidFill>
                  <a:schemeClr val="tx1"/>
                </a:solidFill>
                <a:effectLst/>
                <a:latin typeface="Raleway" pitchFamily="2" charset="77"/>
              </a:rPr>
              <a:t>SecureFileBeam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Encrypted file transfer over Bluetooth for offline secure sharing.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Interactive Help Bot: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Provides real-time assistance within the application.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1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Customizable Themes: 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Includes a high-contrast mode for improved accessibility.</a:t>
            </a:r>
            <a:br>
              <a:rPr lang="en-US" sz="1300" dirty="0">
                <a:solidFill>
                  <a:schemeClr val="tx1"/>
                </a:solidFill>
                <a:latin typeface="Raleway" pitchFamily="2" charset="77"/>
              </a:rPr>
            </a:b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• </a:t>
            </a:r>
            <a:r>
              <a:rPr lang="en-US" sz="1300" b="0" i="0" u="sng" strike="noStrike" dirty="0">
                <a:solidFill>
                  <a:schemeClr val="tx1"/>
                </a:solidFill>
                <a:effectLst/>
                <a:latin typeface="Raleway" pitchFamily="2" charset="77"/>
              </a:rPr>
              <a:t>IPFS &amp; Blockchain Integration</a:t>
            </a:r>
            <a:endParaRPr sz="1300" u="sng" dirty="0">
              <a:solidFill>
                <a:schemeClr val="tx1"/>
              </a:solidFill>
              <a:latin typeface="Raleway" pitchFamily="2" charset="77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 Diagram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538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Overview</a:t>
            </a:r>
            <a:endParaRPr dirty="0"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EDB8E0-DBA4-3F08-A6E6-946FBE49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15" y="723744"/>
            <a:ext cx="6452378" cy="4131095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BAC5C6C-E48D-82C5-FDFD-91A8546CDEF7}"/>
              </a:ext>
            </a:extLst>
          </p:cNvPr>
          <p:cNvCxnSpPr/>
          <p:nvPr/>
        </p:nvCxnSpPr>
        <p:spPr>
          <a:xfrm>
            <a:off x="1164900" y="1151164"/>
            <a:ext cx="492450" cy="195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16BA46D-F9E8-5A7B-3EC1-6F5336A98F14}"/>
              </a:ext>
            </a:extLst>
          </p:cNvPr>
          <p:cNvCxnSpPr/>
          <p:nvPr/>
        </p:nvCxnSpPr>
        <p:spPr>
          <a:xfrm>
            <a:off x="1230215" y="2416629"/>
            <a:ext cx="2427385" cy="3726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53E67B-2258-7D04-7BEA-E816DCE2E678}"/>
              </a:ext>
            </a:extLst>
          </p:cNvPr>
          <p:cNvCxnSpPr>
            <a:cxnSpLocks/>
          </p:cNvCxnSpPr>
          <p:nvPr/>
        </p:nvCxnSpPr>
        <p:spPr>
          <a:xfrm>
            <a:off x="1230215" y="3380014"/>
            <a:ext cx="248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BF98D6C-277B-8270-E9FE-D421BCBB68F3}"/>
              </a:ext>
            </a:extLst>
          </p:cNvPr>
          <p:cNvCxnSpPr>
            <a:cxnSpLocks/>
          </p:cNvCxnSpPr>
          <p:nvPr/>
        </p:nvCxnSpPr>
        <p:spPr>
          <a:xfrm rot="10800000">
            <a:off x="4018840" y="1249138"/>
            <a:ext cx="3805140" cy="1260211"/>
          </a:xfrm>
          <a:prstGeom prst="bentConnector3">
            <a:avLst>
              <a:gd name="adj1" fmla="val 1002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6A86FB7A-618D-4A2F-00EA-4E1697582E26}"/>
              </a:ext>
            </a:extLst>
          </p:cNvPr>
          <p:cNvCxnSpPr>
            <a:cxnSpLocks/>
          </p:cNvCxnSpPr>
          <p:nvPr/>
        </p:nvCxnSpPr>
        <p:spPr>
          <a:xfrm rot="10800000">
            <a:off x="4750778" y="1276351"/>
            <a:ext cx="3073203" cy="775761"/>
          </a:xfrm>
          <a:prstGeom prst="bentConnector3">
            <a:avLst>
              <a:gd name="adj1" fmla="val 1002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882AB1D-FF55-87F3-E2F3-9756E980610E}"/>
              </a:ext>
            </a:extLst>
          </p:cNvPr>
          <p:cNvCxnSpPr>
            <a:cxnSpLocks/>
          </p:cNvCxnSpPr>
          <p:nvPr/>
        </p:nvCxnSpPr>
        <p:spPr>
          <a:xfrm rot="10800000">
            <a:off x="5177914" y="1249139"/>
            <a:ext cx="2646066" cy="212268"/>
          </a:xfrm>
          <a:prstGeom prst="bentConnector3">
            <a:avLst>
              <a:gd name="adj1" fmla="val 99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6FAA56-D285-6D2B-9422-5E2BCF68A685}"/>
              </a:ext>
            </a:extLst>
          </p:cNvPr>
          <p:cNvCxnSpPr>
            <a:cxnSpLocks/>
          </p:cNvCxnSpPr>
          <p:nvPr/>
        </p:nvCxnSpPr>
        <p:spPr>
          <a:xfrm flipH="1">
            <a:off x="5306786" y="3380014"/>
            <a:ext cx="2517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6632270-B187-DE62-8E83-AC82E45C28F5}"/>
              </a:ext>
            </a:extLst>
          </p:cNvPr>
          <p:cNvCxnSpPr>
            <a:cxnSpLocks/>
          </p:cNvCxnSpPr>
          <p:nvPr/>
        </p:nvCxnSpPr>
        <p:spPr>
          <a:xfrm flipH="1">
            <a:off x="5306786" y="3682093"/>
            <a:ext cx="2517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F173260-25DF-255A-A126-8F2A8E47CECD}"/>
              </a:ext>
            </a:extLst>
          </p:cNvPr>
          <p:cNvCxnSpPr>
            <a:cxnSpLocks/>
          </p:cNvCxnSpPr>
          <p:nvPr/>
        </p:nvCxnSpPr>
        <p:spPr>
          <a:xfrm flipV="1">
            <a:off x="4456404" y="3984171"/>
            <a:ext cx="0" cy="66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01DC591-CE31-B6ED-7902-72E8390E37ED}"/>
              </a:ext>
            </a:extLst>
          </p:cNvPr>
          <p:cNvSpPr txBox="1"/>
          <p:nvPr/>
        </p:nvSpPr>
        <p:spPr>
          <a:xfrm>
            <a:off x="7823980" y="2354190"/>
            <a:ext cx="1004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dirty="0"/>
              <a:t>Main Tab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40F92DC-2E6A-9F39-8FF2-24C3C6C8B082}"/>
              </a:ext>
            </a:extLst>
          </p:cNvPr>
          <p:cNvSpPr txBox="1"/>
          <p:nvPr/>
        </p:nvSpPr>
        <p:spPr>
          <a:xfrm>
            <a:off x="7779600" y="1906458"/>
            <a:ext cx="146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dirty="0"/>
              <a:t>New Fingerprint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D721324-A544-542E-4010-379084968A76}"/>
              </a:ext>
            </a:extLst>
          </p:cNvPr>
          <p:cNvSpPr txBox="1"/>
          <p:nvPr/>
        </p:nvSpPr>
        <p:spPr>
          <a:xfrm>
            <a:off x="7823980" y="1312965"/>
            <a:ext cx="601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dirty="0"/>
              <a:t>Logs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C2EA0F2-1138-BA4C-76F8-0EBA1619B43B}"/>
              </a:ext>
            </a:extLst>
          </p:cNvPr>
          <p:cNvSpPr txBox="1"/>
          <p:nvPr/>
        </p:nvSpPr>
        <p:spPr>
          <a:xfrm>
            <a:off x="7779600" y="3220428"/>
            <a:ext cx="1124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dirty="0"/>
              <a:t>Select File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EEE793B-9309-48D5-970A-0CC6F050B2E3}"/>
              </a:ext>
            </a:extLst>
          </p:cNvPr>
          <p:cNvSpPr txBox="1"/>
          <p:nvPr/>
        </p:nvSpPr>
        <p:spPr>
          <a:xfrm>
            <a:off x="7823979" y="3531054"/>
            <a:ext cx="1589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dirty="0"/>
              <a:t>Program Shortcut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23D0953-6BB9-42F4-9E05-5A25F65E74F2}"/>
              </a:ext>
            </a:extLst>
          </p:cNvPr>
          <p:cNvSpPr txBox="1"/>
          <p:nvPr/>
        </p:nvSpPr>
        <p:spPr>
          <a:xfrm>
            <a:off x="3665477" y="4688526"/>
            <a:ext cx="1581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Summary Toggel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FF5F631-0EC6-A232-3E20-F46B7FA51968}"/>
              </a:ext>
            </a:extLst>
          </p:cNvPr>
          <p:cNvSpPr txBox="1"/>
          <p:nvPr/>
        </p:nvSpPr>
        <p:spPr>
          <a:xfrm>
            <a:off x="12440" y="1024821"/>
            <a:ext cx="93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dirty="0"/>
              <a:t>Programs Menu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AA04D49-D0BC-F4E2-3705-58F10FA1C045}"/>
              </a:ext>
            </a:extLst>
          </p:cNvPr>
          <p:cNvSpPr txBox="1"/>
          <p:nvPr/>
        </p:nvSpPr>
        <p:spPr>
          <a:xfrm>
            <a:off x="-19048" y="2294751"/>
            <a:ext cx="1178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dirty="0"/>
              <a:t>Fingerprint ID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93944E6-106D-44A9-DE3B-F8704E49482C}"/>
              </a:ext>
            </a:extLst>
          </p:cNvPr>
          <p:cNvSpPr txBox="1"/>
          <p:nvPr/>
        </p:nvSpPr>
        <p:spPr>
          <a:xfrm>
            <a:off x="-44410" y="3189650"/>
            <a:ext cx="1015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dirty="0"/>
              <a:t>Operation</a:t>
            </a:r>
            <a:r>
              <a:rPr lang="en-EG" dirty="0"/>
              <a:t> 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01672CE-5BB6-0EE4-4AE3-F94948D311D0}"/>
              </a:ext>
            </a:extLst>
          </p:cNvPr>
          <p:cNvCxnSpPr>
            <a:cxnSpLocks/>
          </p:cNvCxnSpPr>
          <p:nvPr/>
        </p:nvCxnSpPr>
        <p:spPr>
          <a:xfrm>
            <a:off x="1230215" y="3061607"/>
            <a:ext cx="2427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7DC2C447-8119-27B2-7EE2-5E14FB89F4C7}"/>
              </a:ext>
            </a:extLst>
          </p:cNvPr>
          <p:cNvSpPr txBox="1"/>
          <p:nvPr/>
        </p:nvSpPr>
        <p:spPr>
          <a:xfrm>
            <a:off x="-44410" y="2914193"/>
            <a:ext cx="132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dirty="0"/>
              <a:t>Scan Fingerprint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D72FC60C-1EBF-870A-3CEB-165BF24E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>
            <a:extLst>
              <a:ext uri="{FF2B5EF4-FFF2-40B4-BE49-F238E27FC236}">
                <a16:creationId xmlns:a16="http://schemas.microsoft.com/office/drawing/2014/main" id="{155FB58C-4862-F377-AEB3-64489B504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67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5B229FA5-2E46-4CC9-6C71-F7ABF9BC7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>
            <a:extLst>
              <a:ext uri="{FF2B5EF4-FFF2-40B4-BE49-F238E27FC236}">
                <a16:creationId xmlns:a16="http://schemas.microsoft.com/office/drawing/2014/main" id="{E39B549D-800F-C808-E996-677028FD2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538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Overview &amp; Block Diagram</a:t>
            </a:r>
            <a:endParaRPr dirty="0"/>
          </a:p>
        </p:txBody>
      </p:sp>
      <p:sp>
        <p:nvSpPr>
          <p:cNvPr id="131" name="Google Shape;131;p23">
            <a:extLst>
              <a:ext uri="{FF2B5EF4-FFF2-40B4-BE49-F238E27FC236}">
                <a16:creationId xmlns:a16="http://schemas.microsoft.com/office/drawing/2014/main" id="{AC9C4FF2-A76C-0C14-5B7B-DCC58A4D64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0B3BBB0-D534-0019-70D2-F6D00C0B6910}"/>
              </a:ext>
            </a:extLst>
          </p:cNvPr>
          <p:cNvSpPr/>
          <p:nvPr/>
        </p:nvSpPr>
        <p:spPr>
          <a:xfrm>
            <a:off x="6418147" y="1497028"/>
            <a:ext cx="339499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693106-E2CE-4297-B1FF-11108EA0C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743" y="595992"/>
            <a:ext cx="4928741" cy="443032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0B01D8-7F1A-3A1D-E69B-74A0942F691E}"/>
              </a:ext>
            </a:extLst>
          </p:cNvPr>
          <p:cNvSpPr/>
          <p:nvPr/>
        </p:nvSpPr>
        <p:spPr>
          <a:xfrm>
            <a:off x="5632675" y="2008948"/>
            <a:ext cx="1910441" cy="10868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Program Generate 6 Digit code and send it with the encrypted file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775BA3-0DEE-FB1A-DCA3-CAC6CE371B5A}"/>
              </a:ext>
            </a:extLst>
          </p:cNvPr>
          <p:cNvSpPr/>
          <p:nvPr/>
        </p:nvSpPr>
        <p:spPr>
          <a:xfrm>
            <a:off x="4572000" y="879810"/>
            <a:ext cx="1273628" cy="5388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Secret Code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C675E-C055-8309-A366-F23E34BCC936}"/>
              </a:ext>
            </a:extLst>
          </p:cNvPr>
          <p:cNvSpPr/>
          <p:nvPr/>
        </p:nvSpPr>
        <p:spPr>
          <a:xfrm>
            <a:off x="7330166" y="884449"/>
            <a:ext cx="1263423" cy="5342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6EAF6A-1793-8CF3-4553-FC95DC3E6900}"/>
              </a:ext>
            </a:extLst>
          </p:cNvPr>
          <p:cNvSpPr/>
          <p:nvPr/>
        </p:nvSpPr>
        <p:spPr>
          <a:xfrm>
            <a:off x="5951083" y="879810"/>
            <a:ext cx="1273628" cy="5388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Recipient Email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3A9EBD-985B-0F42-C465-83A624A43B31}"/>
              </a:ext>
            </a:extLst>
          </p:cNvPr>
          <p:cNvSpPr/>
          <p:nvPr/>
        </p:nvSpPr>
        <p:spPr>
          <a:xfrm>
            <a:off x="5632676" y="3588097"/>
            <a:ext cx="1910440" cy="10868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Program use 6 Digit code and secret code to form a AES key and encrypt the file 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582F92-4ADE-06EC-FBDB-E4B185B00552}"/>
              </a:ext>
            </a:extLst>
          </p:cNvPr>
          <p:cNvSpPr/>
          <p:nvPr/>
        </p:nvSpPr>
        <p:spPr>
          <a:xfrm>
            <a:off x="6418147" y="3163476"/>
            <a:ext cx="339499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96186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D24E9-3A06-3176-B083-C5B8DAAF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G" dirty="0"/>
              <a:t>IPFS &amp; Blockchain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70627-21B1-E8BD-E9FA-62DA1C843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ChainSpace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This program uses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aleway" pitchFamily="2" charset="77"/>
              </a:rPr>
              <a:t>IPFS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 (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InterPlanetary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 File System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) along with the 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Ethereum Blockchain 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to deliver one of</a:t>
            </a:r>
            <a:endParaRPr lang="en-US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marL="1143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the most secure ways to store an encrypted file, the way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aleway" pitchFamily="2" charset="77"/>
              </a:rPr>
              <a:t>IPFS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 works is that it divides the file to many smaller pieces</a:t>
            </a:r>
            <a:endParaRPr lang="en-US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marL="1143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(256kb) and spread them across 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decentralized servers 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around the world, then the program insert the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aleway" pitchFamily="2" charset="77"/>
              </a:rPr>
              <a:t>CID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 (content</a:t>
            </a:r>
            <a:endParaRPr lang="en-US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marL="1143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Identification) to the 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Ethereum Blockchain 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to ensure </a:t>
            </a:r>
            <a:r>
              <a:rPr lang="en-US" b="0" i="1" dirty="0">
                <a:solidFill>
                  <a:srgbClr val="000000"/>
                </a:solidFill>
                <a:effectLst/>
                <a:latin typeface="Raleway" pitchFamily="2" charset="77"/>
              </a:rPr>
              <a:t>integrity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, the same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aleway" pitchFamily="2" charset="77"/>
              </a:rPr>
              <a:t>CID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 which will be used to retrieve the files from</a:t>
            </a:r>
            <a:endParaRPr lang="en-US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marL="1143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all the servers and create the file back.</a:t>
            </a:r>
            <a:endParaRPr lang="en-US" dirty="0">
              <a:solidFill>
                <a:srgbClr val="000000"/>
              </a:solidFill>
              <a:effectLst/>
              <a:latin typeface="Raleway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BCB12-3084-CF27-3662-A7F127F92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- </a:t>
            </a:r>
            <a:fld id="{00000000-1234-1234-1234-123412341234}" type="slidenum">
              <a:rPr lang="en" smtClean="0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18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882400" y="445025"/>
            <a:ext cx="794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262625"/>
            <a:ext cx="85206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2735E"/>
                </a:solidFill>
                <a:latin typeface="Raleway"/>
                <a:ea typeface="Raleway"/>
                <a:cs typeface="Raleway"/>
                <a:sym typeface="Raleway"/>
              </a:rPr>
              <a:t>Introduction: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Project Idea</a:t>
            </a:r>
          </a:p>
          <a:p>
            <a:pPr>
              <a:buFont typeface="Raleway"/>
              <a:buChar char="●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Similar Systems</a:t>
            </a:r>
            <a:endParaRPr lang="en" dirty="0">
              <a:solidFill>
                <a:schemeClr val="tx2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Font typeface="Raleway"/>
              <a:buChar char="●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Project Key Features </a:t>
            </a:r>
            <a:endParaRPr dirty="0">
              <a:solidFill>
                <a:schemeClr val="tx2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2735E"/>
                </a:solidFill>
                <a:latin typeface="Raleway"/>
                <a:ea typeface="Raleway"/>
                <a:cs typeface="Raleway"/>
                <a:sym typeface="Raleway"/>
              </a:rPr>
              <a:t>System Overview: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System Block Diagram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2735E"/>
                </a:solidFill>
                <a:latin typeface="Raleway"/>
                <a:ea typeface="Raleway"/>
                <a:cs typeface="Raleway"/>
                <a:sym typeface="Raleway"/>
              </a:rPr>
              <a:t>Final Results:</a:t>
            </a:r>
          </a:p>
          <a:p>
            <a:pPr>
              <a:buFont typeface="Raleway"/>
              <a:buChar char="●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Marketing &amp; Data Analytics </a:t>
            </a:r>
            <a:endParaRPr dirty="0">
              <a:solidFill>
                <a:schemeClr val="tx2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Prototype (50% of the project)</a:t>
            </a:r>
            <a:endParaRPr dirty="0">
              <a:solidFill>
                <a:schemeClr val="tx2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48FB8F86-5F8F-85B8-31DB-81918504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>
            <a:extLst>
              <a:ext uri="{FF2B5EF4-FFF2-40B4-BE49-F238E27FC236}">
                <a16:creationId xmlns:a16="http://schemas.microsoft.com/office/drawing/2014/main" id="{3225A401-4044-D067-127F-3EA4D03A08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8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Overview &amp; Block Diagram</a:t>
            </a:r>
            <a:endParaRPr dirty="0"/>
          </a:p>
        </p:txBody>
      </p:sp>
      <p:sp>
        <p:nvSpPr>
          <p:cNvPr id="131" name="Google Shape;131;p23">
            <a:extLst>
              <a:ext uri="{FF2B5EF4-FFF2-40B4-BE49-F238E27FC236}">
                <a16:creationId xmlns:a16="http://schemas.microsoft.com/office/drawing/2014/main" id="{097B3B1D-6D0F-F3B4-602B-36F2F2B9BE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F7DE66-C94E-F94A-471C-161E7261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00" y="932917"/>
            <a:ext cx="4458463" cy="400760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9378643-7CF5-CE02-9FDD-42166EB9BB43}"/>
              </a:ext>
            </a:extLst>
          </p:cNvPr>
          <p:cNvSpPr/>
          <p:nvPr/>
        </p:nvSpPr>
        <p:spPr>
          <a:xfrm>
            <a:off x="4104865" y="652753"/>
            <a:ext cx="1474675" cy="611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Upload File Using IPFS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D163451-61D3-F79F-862E-CB6B0655F011}"/>
              </a:ext>
            </a:extLst>
          </p:cNvPr>
          <p:cNvSpPr/>
          <p:nvPr/>
        </p:nvSpPr>
        <p:spPr>
          <a:xfrm>
            <a:off x="4104865" y="4098437"/>
            <a:ext cx="1474674" cy="6602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Store CID on Etherium Blockchain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C1BBED3-7F6F-B406-E43F-3BD74EF45C0C}"/>
              </a:ext>
            </a:extLst>
          </p:cNvPr>
          <p:cNvSpPr/>
          <p:nvPr/>
        </p:nvSpPr>
        <p:spPr>
          <a:xfrm>
            <a:off x="4104865" y="3024302"/>
            <a:ext cx="1474674" cy="611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Obtain CID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252601-117C-EC07-5499-F5C0DD10BD67}"/>
              </a:ext>
            </a:extLst>
          </p:cNvPr>
          <p:cNvCxnSpPr>
            <a:cxnSpLocks/>
          </p:cNvCxnSpPr>
          <p:nvPr/>
        </p:nvCxnSpPr>
        <p:spPr>
          <a:xfrm flipH="1">
            <a:off x="5726498" y="958573"/>
            <a:ext cx="816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0FAF4E-FCEB-5F0C-9595-044B0BE86867}"/>
              </a:ext>
            </a:extLst>
          </p:cNvPr>
          <p:cNvSpPr txBox="1"/>
          <p:nvPr/>
        </p:nvSpPr>
        <p:spPr>
          <a:xfrm>
            <a:off x="6542927" y="741173"/>
            <a:ext cx="1853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Decentrlized Servers around the world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FD4EF8-0898-31F3-F52A-E2853467DB42}"/>
              </a:ext>
            </a:extLst>
          </p:cNvPr>
          <p:cNvCxnSpPr>
            <a:cxnSpLocks/>
          </p:cNvCxnSpPr>
          <p:nvPr/>
        </p:nvCxnSpPr>
        <p:spPr>
          <a:xfrm flipH="1">
            <a:off x="5726498" y="3330122"/>
            <a:ext cx="816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808A3-FD52-CD5D-C3BF-7C2AA6EC2EE5}"/>
              </a:ext>
            </a:extLst>
          </p:cNvPr>
          <p:cNvSpPr txBox="1"/>
          <p:nvPr/>
        </p:nvSpPr>
        <p:spPr>
          <a:xfrm>
            <a:off x="6605519" y="3024302"/>
            <a:ext cx="1853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Includes metadata along with a cryptographic hash of the content.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D455BF-66A2-E35F-F0A7-BD9FC861F58C}"/>
              </a:ext>
            </a:extLst>
          </p:cNvPr>
          <p:cNvCxnSpPr>
            <a:cxnSpLocks/>
          </p:cNvCxnSpPr>
          <p:nvPr/>
        </p:nvCxnSpPr>
        <p:spPr>
          <a:xfrm flipH="1">
            <a:off x="5726498" y="4404257"/>
            <a:ext cx="816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BCB50C-1276-488E-BDE5-9D9EF60BE196}"/>
              </a:ext>
            </a:extLst>
          </p:cNvPr>
          <p:cNvSpPr txBox="1"/>
          <p:nvPr/>
        </p:nvSpPr>
        <p:spPr>
          <a:xfrm>
            <a:off x="6605519" y="4215088"/>
            <a:ext cx="185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integrity</a:t>
            </a: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037E8EA7-02FA-6C39-046A-4583C0BD7ED8}"/>
              </a:ext>
            </a:extLst>
          </p:cNvPr>
          <p:cNvSpPr/>
          <p:nvPr/>
        </p:nvSpPr>
        <p:spPr>
          <a:xfrm>
            <a:off x="4672452" y="1357487"/>
            <a:ext cx="339499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AC327447-00FB-F602-B4B1-4226766EBD00}"/>
              </a:ext>
            </a:extLst>
          </p:cNvPr>
          <p:cNvSpPr/>
          <p:nvPr/>
        </p:nvSpPr>
        <p:spPr>
          <a:xfrm>
            <a:off x="4672452" y="3710473"/>
            <a:ext cx="339499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2B3E703-320D-B58D-16C4-3119FC82B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018" y="1863999"/>
            <a:ext cx="435686" cy="4356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DC3991E-E049-0142-E51D-2BDD02416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352" y="1867963"/>
            <a:ext cx="435686" cy="43568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B55388-A3D5-6A01-61E6-2616A0E4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352" y="1867963"/>
            <a:ext cx="435686" cy="4356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615090E-91BF-226C-EA83-C25FDAFB9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352" y="1863999"/>
            <a:ext cx="435686" cy="4356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5301785-8E46-2D5A-E80A-D5EDD166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659" y="1853120"/>
            <a:ext cx="435686" cy="43568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5394D1-703F-1207-C85C-5B5823BF3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038" y="1849932"/>
            <a:ext cx="435686" cy="43568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629EF97-CAA0-5799-D74D-2C04550D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417" y="1863999"/>
            <a:ext cx="435686" cy="4356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CC5256A-9FE0-3915-56CB-117CD7B8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778" y="1863999"/>
            <a:ext cx="435686" cy="435686"/>
          </a:xfrm>
          <a:prstGeom prst="rect">
            <a:avLst/>
          </a:prstGeom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F2B3F07-9216-846C-D3FF-C5688B8FDFB5}"/>
              </a:ext>
            </a:extLst>
          </p:cNvPr>
          <p:cNvSpPr/>
          <p:nvPr/>
        </p:nvSpPr>
        <p:spPr>
          <a:xfrm>
            <a:off x="4107231" y="1773677"/>
            <a:ext cx="1474675" cy="611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IPFS fragments the Upload to smaller files</a:t>
            </a: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08AD92BC-084B-4189-D137-947917898979}"/>
              </a:ext>
            </a:extLst>
          </p:cNvPr>
          <p:cNvSpPr/>
          <p:nvPr/>
        </p:nvSpPr>
        <p:spPr>
          <a:xfrm>
            <a:off x="4656699" y="2467835"/>
            <a:ext cx="339499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46607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5D2310F0-C7BD-3E48-05B4-551C72435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>
            <a:extLst>
              <a:ext uri="{FF2B5EF4-FFF2-40B4-BE49-F238E27FC236}">
                <a16:creationId xmlns:a16="http://schemas.microsoft.com/office/drawing/2014/main" id="{DCBC4EE4-6C6D-9979-5321-FECC908B2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538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Overview &amp; Block Diagram</a:t>
            </a:r>
            <a:endParaRPr dirty="0"/>
          </a:p>
        </p:txBody>
      </p:sp>
      <p:sp>
        <p:nvSpPr>
          <p:cNvPr id="131" name="Google Shape;131;p23">
            <a:extLst>
              <a:ext uri="{FF2B5EF4-FFF2-40B4-BE49-F238E27FC236}">
                <a16:creationId xmlns:a16="http://schemas.microsoft.com/office/drawing/2014/main" id="{756560E7-A7E1-CBF8-657F-98B2D304C8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FF4EAA-3B7F-AA2F-5DA4-F8426F95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729" y="614023"/>
            <a:ext cx="4805438" cy="431949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AD66B0-5EDD-5C8E-A531-AA6E093EC238}"/>
              </a:ext>
            </a:extLst>
          </p:cNvPr>
          <p:cNvSpPr/>
          <p:nvPr/>
        </p:nvSpPr>
        <p:spPr>
          <a:xfrm>
            <a:off x="4882243" y="661758"/>
            <a:ext cx="1134836" cy="555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Add File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278932-DD97-3E8F-6F45-94F225E7AD42}"/>
              </a:ext>
            </a:extLst>
          </p:cNvPr>
          <p:cNvSpPr/>
          <p:nvPr/>
        </p:nvSpPr>
        <p:spPr>
          <a:xfrm>
            <a:off x="4882243" y="4215385"/>
            <a:ext cx="1302203" cy="8187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>
                <a:solidFill>
                  <a:schemeClr val="bg1"/>
                </a:solidFill>
              </a:rPr>
              <a:t>File Encrypted and stored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CCFE54-DEA7-4731-266F-B74ED0B85A7F}"/>
              </a:ext>
            </a:extLst>
          </p:cNvPr>
          <p:cNvSpPr/>
          <p:nvPr/>
        </p:nvSpPr>
        <p:spPr>
          <a:xfrm>
            <a:off x="7117897" y="661758"/>
            <a:ext cx="1134836" cy="555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Retrive File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7C49C5-A8FA-4E7B-AFB8-0FFCC0383CDE}"/>
              </a:ext>
            </a:extLst>
          </p:cNvPr>
          <p:cNvSpPr/>
          <p:nvPr/>
        </p:nvSpPr>
        <p:spPr>
          <a:xfrm>
            <a:off x="4951412" y="3211632"/>
            <a:ext cx="1134836" cy="555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Enter OTP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642F47-B2AD-0E0C-50B5-07C48A38F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030" y="1365236"/>
            <a:ext cx="2387600" cy="187325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4791BE-4FD1-C063-9FDD-3EDE39363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948" y="1438775"/>
            <a:ext cx="2496231" cy="193777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4FD238-A199-B04C-47F3-02EE72F37B2F}"/>
              </a:ext>
            </a:extLst>
          </p:cNvPr>
          <p:cNvSpPr/>
          <p:nvPr/>
        </p:nvSpPr>
        <p:spPr>
          <a:xfrm>
            <a:off x="7160645" y="3382659"/>
            <a:ext cx="1134836" cy="555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Save File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492D3B9-3A63-EB97-DAA9-46A123CFB0B4}"/>
              </a:ext>
            </a:extLst>
          </p:cNvPr>
          <p:cNvSpPr/>
          <p:nvPr/>
        </p:nvSpPr>
        <p:spPr>
          <a:xfrm>
            <a:off x="5398407" y="1255849"/>
            <a:ext cx="240846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3FBF02F-8D7C-89F5-9840-B8C2272CB774}"/>
              </a:ext>
            </a:extLst>
          </p:cNvPr>
          <p:cNvSpPr/>
          <p:nvPr/>
        </p:nvSpPr>
        <p:spPr>
          <a:xfrm>
            <a:off x="7607641" y="1267946"/>
            <a:ext cx="240846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3DECFFF-EC2C-FD9A-62C2-F958EAE5693F}"/>
              </a:ext>
            </a:extLst>
          </p:cNvPr>
          <p:cNvSpPr/>
          <p:nvPr/>
        </p:nvSpPr>
        <p:spPr>
          <a:xfrm>
            <a:off x="7607641" y="2947805"/>
            <a:ext cx="240846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7DFA7BDB-0CA1-98A9-6D7B-F5181A6878EE}"/>
              </a:ext>
            </a:extLst>
          </p:cNvPr>
          <p:cNvSpPr/>
          <p:nvPr/>
        </p:nvSpPr>
        <p:spPr>
          <a:xfrm>
            <a:off x="5405551" y="3820265"/>
            <a:ext cx="240846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D16DDE4-AEA9-29C8-12F3-4921B46DDF4C}"/>
              </a:ext>
            </a:extLst>
          </p:cNvPr>
          <p:cNvSpPr/>
          <p:nvPr/>
        </p:nvSpPr>
        <p:spPr>
          <a:xfrm>
            <a:off x="5411674" y="2805636"/>
            <a:ext cx="234723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472487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BF22D929-26A0-2C1E-4A2F-75C7894D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>
            <a:extLst>
              <a:ext uri="{FF2B5EF4-FFF2-40B4-BE49-F238E27FC236}">
                <a16:creationId xmlns:a16="http://schemas.microsoft.com/office/drawing/2014/main" id="{0431D65E-33AC-28A0-1204-B8F178441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538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Overview &amp; Block Diagram</a:t>
            </a:r>
            <a:endParaRPr dirty="0"/>
          </a:p>
        </p:txBody>
      </p:sp>
      <p:sp>
        <p:nvSpPr>
          <p:cNvPr id="131" name="Google Shape;131;p23">
            <a:extLst>
              <a:ext uri="{FF2B5EF4-FFF2-40B4-BE49-F238E27FC236}">
                <a16:creationId xmlns:a16="http://schemas.microsoft.com/office/drawing/2014/main" id="{6B1CCE9B-CEFB-E4E4-8F12-992403AC4F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39ABB1-2F6F-5C4E-26AE-A32359A2BB95}"/>
              </a:ext>
            </a:extLst>
          </p:cNvPr>
          <p:cNvSpPr/>
          <p:nvPr/>
        </p:nvSpPr>
        <p:spPr>
          <a:xfrm>
            <a:off x="4882243" y="661758"/>
            <a:ext cx="1134836" cy="555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Add File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8C2DEF-AAD7-7D47-0C33-E0786F5B929D}"/>
              </a:ext>
            </a:extLst>
          </p:cNvPr>
          <p:cNvSpPr/>
          <p:nvPr/>
        </p:nvSpPr>
        <p:spPr>
          <a:xfrm>
            <a:off x="4882243" y="4215385"/>
            <a:ext cx="1302203" cy="8187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>
                <a:solidFill>
                  <a:schemeClr val="bg1"/>
                </a:solidFill>
              </a:rPr>
              <a:t>File Encrypted and stored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3AE117-5707-5DF5-B1B0-89278FD82339}"/>
              </a:ext>
            </a:extLst>
          </p:cNvPr>
          <p:cNvSpPr/>
          <p:nvPr/>
        </p:nvSpPr>
        <p:spPr>
          <a:xfrm>
            <a:off x="7117897" y="661758"/>
            <a:ext cx="1134836" cy="555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Retrive File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6F0850-4675-C440-A153-3C749379B523}"/>
              </a:ext>
            </a:extLst>
          </p:cNvPr>
          <p:cNvSpPr/>
          <p:nvPr/>
        </p:nvSpPr>
        <p:spPr>
          <a:xfrm>
            <a:off x="4951412" y="3211632"/>
            <a:ext cx="1134836" cy="555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Enter OTP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2E6868-0833-4B77-69F2-271713EBE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030" y="1365236"/>
            <a:ext cx="2387600" cy="187325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015C2E-0E85-39F4-09C7-7E017DE4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948" y="1438775"/>
            <a:ext cx="2496231" cy="193777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873F62-2BF7-9166-BA3B-3F8D30E4E36A}"/>
              </a:ext>
            </a:extLst>
          </p:cNvPr>
          <p:cNvSpPr/>
          <p:nvPr/>
        </p:nvSpPr>
        <p:spPr>
          <a:xfrm>
            <a:off x="7160645" y="3382659"/>
            <a:ext cx="1134836" cy="555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Save File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EF0E121-A1E7-77EC-A68C-1742C370DFFD}"/>
              </a:ext>
            </a:extLst>
          </p:cNvPr>
          <p:cNvSpPr/>
          <p:nvPr/>
        </p:nvSpPr>
        <p:spPr>
          <a:xfrm>
            <a:off x="5398407" y="1255849"/>
            <a:ext cx="240846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A37E861-3346-182B-EB2E-CC89B654F584}"/>
              </a:ext>
            </a:extLst>
          </p:cNvPr>
          <p:cNvSpPr/>
          <p:nvPr/>
        </p:nvSpPr>
        <p:spPr>
          <a:xfrm>
            <a:off x="7607641" y="1267946"/>
            <a:ext cx="240846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51EAA7F-11B0-E589-532B-9C96488668D6}"/>
              </a:ext>
            </a:extLst>
          </p:cNvPr>
          <p:cNvSpPr/>
          <p:nvPr/>
        </p:nvSpPr>
        <p:spPr>
          <a:xfrm>
            <a:off x="7607641" y="2947805"/>
            <a:ext cx="240846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F0E02010-A63B-A191-EC70-1680D40EDAE8}"/>
              </a:ext>
            </a:extLst>
          </p:cNvPr>
          <p:cNvSpPr/>
          <p:nvPr/>
        </p:nvSpPr>
        <p:spPr>
          <a:xfrm>
            <a:off x="5405551" y="3820265"/>
            <a:ext cx="240846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9E66489E-D325-8F74-2F93-0D0B9E997A81}"/>
              </a:ext>
            </a:extLst>
          </p:cNvPr>
          <p:cNvSpPr/>
          <p:nvPr/>
        </p:nvSpPr>
        <p:spPr>
          <a:xfrm>
            <a:off x="5411674" y="2805636"/>
            <a:ext cx="234723" cy="341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81F686-5D26-701D-C247-278D5C4C7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020" y="625417"/>
            <a:ext cx="4904695" cy="44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9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3780A256-E892-1BFC-8371-8C372BE0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>
            <a:extLst>
              <a:ext uri="{FF2B5EF4-FFF2-40B4-BE49-F238E27FC236}">
                <a16:creationId xmlns:a16="http://schemas.microsoft.com/office/drawing/2014/main" id="{EC513D26-4056-9E9C-3FED-51DDF706E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538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Upcoming Programs</a:t>
            </a:r>
            <a:endParaRPr dirty="0"/>
          </a:p>
        </p:txBody>
      </p:sp>
      <p:sp>
        <p:nvSpPr>
          <p:cNvPr id="131" name="Google Shape;131;p23">
            <a:extLst>
              <a:ext uri="{FF2B5EF4-FFF2-40B4-BE49-F238E27FC236}">
                <a16:creationId xmlns:a16="http://schemas.microsoft.com/office/drawing/2014/main" id="{FF1395E3-5729-DDC4-29A9-C7DBB51024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0A9870A6-D81E-CEC1-BD85-CCAF34A5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256" y="1207388"/>
            <a:ext cx="2043959" cy="29541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5FF7DE-4678-A565-B017-E7673FFA8FF5}"/>
              </a:ext>
            </a:extLst>
          </p:cNvPr>
          <p:cNvSpPr txBox="1"/>
          <p:nvPr/>
        </p:nvSpPr>
        <p:spPr>
          <a:xfrm>
            <a:off x="311700" y="916865"/>
            <a:ext cx="124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>
                <a:latin typeface="Raleway" pitchFamily="2" charset="77"/>
              </a:rPr>
              <a:t>AI ChatBot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7801A-D59E-FB45-AB16-2D0CEF6B4ECC}"/>
              </a:ext>
            </a:extLst>
          </p:cNvPr>
          <p:cNvSpPr txBox="1"/>
          <p:nvPr/>
        </p:nvSpPr>
        <p:spPr>
          <a:xfrm>
            <a:off x="1743515" y="904453"/>
            <a:ext cx="239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>
                <a:latin typeface="Raleway" pitchFamily="2" charset="77"/>
              </a:rPr>
              <a:t>AI File Summary &amp; </a:t>
            </a:r>
            <a:r>
              <a:rPr lang="en-US" dirty="0">
                <a:latin typeface="Raleway" pitchFamily="2" charset="77"/>
              </a:rPr>
              <a:t>Brief</a:t>
            </a:r>
            <a:endParaRPr lang="en-EG" dirty="0">
              <a:latin typeface="Raleway" pitchFamily="2" charset="77"/>
            </a:endParaRPr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3B4FE2-FD4D-5823-2E3D-D136873F3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836" y="1148287"/>
            <a:ext cx="2103234" cy="1561684"/>
          </a:xfrm>
          <a:prstGeom prst="rect">
            <a:avLst/>
          </a:prstGeom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4BF181-4C10-3B42-A12F-CFA817E53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641" y="1654414"/>
            <a:ext cx="2192711" cy="1839899"/>
          </a:xfrm>
          <a:prstGeom prst="rect">
            <a:avLst/>
          </a:prstGeom>
        </p:spPr>
      </p:pic>
      <p:pic>
        <p:nvPicPr>
          <p:cNvPr id="30" name="Picture 2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C2FE6CC-BD1A-29DB-939B-4BBB5C278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03" y="3515336"/>
            <a:ext cx="2574649" cy="1292420"/>
          </a:xfrm>
          <a:prstGeom prst="rect">
            <a:avLst/>
          </a:prstGeom>
        </p:spPr>
      </p:pic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AE86C0-3BA7-3171-2437-E65EA07B2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0120" y="1312664"/>
            <a:ext cx="2246294" cy="28488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A204F9B-9096-BF37-54CC-6073A5332F4C}"/>
              </a:ext>
            </a:extLst>
          </p:cNvPr>
          <p:cNvSpPr txBox="1"/>
          <p:nvPr/>
        </p:nvSpPr>
        <p:spPr>
          <a:xfrm>
            <a:off x="4126599" y="917311"/>
            <a:ext cx="239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aleway" pitchFamily="2" charset="77"/>
              </a:rPr>
              <a:t>BlueTooth</a:t>
            </a:r>
            <a:r>
              <a:rPr lang="en-US" dirty="0">
                <a:latin typeface="Raleway" pitchFamily="2" charset="77"/>
              </a:rPr>
              <a:t>/IP File sender</a:t>
            </a:r>
            <a:endParaRPr lang="en-EG" dirty="0">
              <a:latin typeface="Raleway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E89EBA-1A29-8042-FBB3-CA4D0DCC520C}"/>
              </a:ext>
            </a:extLst>
          </p:cNvPr>
          <p:cNvSpPr txBox="1"/>
          <p:nvPr/>
        </p:nvSpPr>
        <p:spPr>
          <a:xfrm>
            <a:off x="6934648" y="899611"/>
            <a:ext cx="127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aleway" pitchFamily="2" charset="77"/>
              </a:rPr>
              <a:t>TimeGuard</a:t>
            </a:r>
            <a:endParaRPr lang="en-EG" dirty="0">
              <a:latin typeface="Raleway" pitchFamily="2" charset="77"/>
            </a:endParaRPr>
          </a:p>
        </p:txBody>
      </p:sp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23F7D8-1170-0148-E793-8CE03C6A9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7541" y="1375377"/>
            <a:ext cx="3146459" cy="23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46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62625"/>
            <a:ext cx="85206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14300" indent="0">
              <a:buNone/>
            </a:pPr>
            <a:r>
              <a:rPr lang="en-US" b="1" dirty="0"/>
              <a:t>The Problem:</a:t>
            </a:r>
            <a:endParaRPr lang="en-US" dirty="0"/>
          </a:p>
          <a:p>
            <a:r>
              <a:rPr lang="en-US" dirty="0"/>
              <a:t>Sensitive data is vulnerable to breaches due to weak authentication, centralized storage, and lack of encryption during transmission.</a:t>
            </a:r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  <a:p>
            <a:pPr marL="114300" indent="0">
              <a:buNone/>
            </a:pPr>
            <a:r>
              <a:rPr lang="en-US" b="1" dirty="0"/>
              <a:t>Why It Matters:</a:t>
            </a:r>
            <a:endParaRPr lang="en-US" dirty="0"/>
          </a:p>
          <a:p>
            <a:r>
              <a:rPr lang="en-US" dirty="0"/>
              <a:t> Cyberattacks are rising in frequency and sophistication</a:t>
            </a:r>
          </a:p>
          <a:p>
            <a:r>
              <a:rPr lang="en-US" dirty="0"/>
              <a:t> Most systems lack biometric file-level security</a:t>
            </a:r>
          </a:p>
          <a:p>
            <a:r>
              <a:rPr lang="en-US" dirty="0"/>
              <a:t> Centralized storage is easily compromised</a:t>
            </a:r>
          </a:p>
          <a:p>
            <a:r>
              <a:rPr lang="en-US" dirty="0"/>
              <a:t> Users need strong security without sacrificing ease of use</a:t>
            </a:r>
          </a:p>
          <a:p>
            <a:r>
              <a:rPr lang="en-US" dirty="0"/>
              <a:t> Privacy laws demand better data protection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- </a:t>
            </a:r>
            <a:fld id="{00000000-1234-1234-1234-123412341234}" type="slidenum">
              <a:rPr lang="en" sz="850" b="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4</a:t>
            </a:fld>
            <a:endParaRPr sz="850" b="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262625"/>
            <a:ext cx="4701171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b="0" i="0" u="none" strike="noStrike" dirty="0" err="1">
                <a:solidFill>
                  <a:schemeClr val="tx2">
                    <a:lumMod val="50000"/>
                  </a:schemeClr>
                </a:solidFill>
                <a:effectLst/>
                <a:latin typeface="Raleway" pitchFamily="2" charset="77"/>
              </a:rPr>
              <a:t>BioCrypt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Raleway" pitchFamily="2" charset="77"/>
              </a:rPr>
              <a:t> is an advanced biometric-based encryption system designed to secure sensitive files using fingerprint authentication and AES-256 encryption. By integrating biometric authentication, local and cloud storage options, secure email transfers, and blockchain-secured IPFS storage, </a:t>
            </a:r>
            <a:r>
              <a:rPr lang="en-US" b="0" i="0" u="none" strike="noStrike" dirty="0" err="1">
                <a:solidFill>
                  <a:schemeClr val="tx2">
                    <a:lumMod val="50000"/>
                  </a:schemeClr>
                </a:solidFill>
                <a:effectLst/>
                <a:latin typeface="Raleway" pitchFamily="2" charset="77"/>
              </a:rPr>
              <a:t>BioCrypt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Raleway" pitchFamily="2" charset="77"/>
              </a:rPr>
              <a:t> offers a robust and user-friendly solution for file security in an era of increasing cyber threats.</a:t>
            </a:r>
            <a:endParaRPr dirty="0">
              <a:solidFill>
                <a:schemeClr val="tx2">
                  <a:lumMod val="50000"/>
                </a:schemeClr>
              </a:solidFill>
              <a:latin typeface="Raleway" pitchFamily="2" charset="77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- </a:t>
            </a:r>
            <a:fld id="{00000000-1234-1234-1234-123412341234}" type="slidenum">
              <a:rPr lang="en" sz="850" b="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5</a:t>
            </a:fld>
            <a:endParaRPr sz="850" b="0"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06F4A6-6BC6-072F-FC0E-BFDD174E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29" y="1529074"/>
            <a:ext cx="4212771" cy="26972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Systems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699" y="181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Makes Our System Unique?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F50C4F-71AF-B536-6492-82B26D0A7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89724"/>
              </p:ext>
            </p:extLst>
          </p:nvPr>
        </p:nvGraphicFramePr>
        <p:xfrm>
          <a:off x="311699" y="753725"/>
          <a:ext cx="8520600" cy="4066749"/>
        </p:xfrm>
        <a:graphic>
          <a:graphicData uri="http://schemas.openxmlformats.org/drawingml/2006/table">
            <a:tbl>
              <a:tblPr/>
              <a:tblGrid>
                <a:gridCol w="1704120">
                  <a:extLst>
                    <a:ext uri="{9D8B030D-6E8A-4147-A177-3AD203B41FA5}">
                      <a16:colId xmlns:a16="http://schemas.microsoft.com/office/drawing/2014/main" val="299515273"/>
                    </a:ext>
                  </a:extLst>
                </a:gridCol>
                <a:gridCol w="1704120">
                  <a:extLst>
                    <a:ext uri="{9D8B030D-6E8A-4147-A177-3AD203B41FA5}">
                      <a16:colId xmlns:a16="http://schemas.microsoft.com/office/drawing/2014/main" val="1613978477"/>
                    </a:ext>
                  </a:extLst>
                </a:gridCol>
                <a:gridCol w="1704120">
                  <a:extLst>
                    <a:ext uri="{9D8B030D-6E8A-4147-A177-3AD203B41FA5}">
                      <a16:colId xmlns:a16="http://schemas.microsoft.com/office/drawing/2014/main" val="3831744257"/>
                    </a:ext>
                  </a:extLst>
                </a:gridCol>
                <a:gridCol w="1704120">
                  <a:extLst>
                    <a:ext uri="{9D8B030D-6E8A-4147-A177-3AD203B41FA5}">
                      <a16:colId xmlns:a16="http://schemas.microsoft.com/office/drawing/2014/main" val="2755403500"/>
                    </a:ext>
                  </a:extLst>
                </a:gridCol>
                <a:gridCol w="1704120">
                  <a:extLst>
                    <a:ext uri="{9D8B030D-6E8A-4147-A177-3AD203B41FA5}">
                      <a16:colId xmlns:a16="http://schemas.microsoft.com/office/drawing/2014/main" val="4231652709"/>
                    </a:ext>
                  </a:extLst>
                </a:gridCol>
              </a:tblGrid>
              <a:tr h="189092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effectLst/>
                          <a:latin typeface="Raleway" pitchFamily="2" charset="77"/>
                        </a:rPr>
                        <a:t>Feature/Aspect</a:t>
                      </a:r>
                      <a:endParaRPr lang="en-US" sz="600" dirty="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effectLst/>
                          <a:latin typeface="Raleway" pitchFamily="2" charset="77"/>
                        </a:rPr>
                        <a:t>BioCrypt</a:t>
                      </a:r>
                      <a:endParaRPr lang="en-US" sz="1600" dirty="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  <a:latin typeface="Raleway" pitchFamily="2" charset="77"/>
                        </a:rPr>
                        <a:t>VeraCrypt</a:t>
                      </a:r>
                      <a:endParaRPr lang="en-US" sz="1600" dirty="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  <a:latin typeface="Raleway" pitchFamily="2" charset="77"/>
                        </a:rPr>
                        <a:t>BitLocker (Windows)</a:t>
                      </a:r>
                      <a:endParaRPr lang="en-US" sz="1600" dirty="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  <a:latin typeface="Raleway" pitchFamily="2" charset="77"/>
                        </a:rPr>
                        <a:t>Signal</a:t>
                      </a:r>
                      <a:endParaRPr lang="en-US" sz="1600" dirty="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778303"/>
                  </a:ext>
                </a:extLst>
              </a:tr>
              <a:tr h="189092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Biometric Authentication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(Fingerprint)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553474"/>
                  </a:ext>
                </a:extLst>
              </a:tr>
              <a:tr h="189092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File-Level Encryption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 (Full Disk Only)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(File Sharing Only)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195647"/>
                  </a:ext>
                </a:extLst>
              </a:tr>
              <a:tr h="189092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Full Disk Encryption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 (Focused on files)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60868"/>
                  </a:ext>
                </a:extLst>
              </a:tr>
              <a:tr h="279596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Encryption Algorithm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AES-256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AES-256, Serpent, Twofish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AES-128 / AES-256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Signal Protocol (End-to-End Encryption)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804915"/>
                  </a:ext>
                </a:extLst>
              </a:tr>
              <a:tr h="189092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Cloud Integration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(Encrypted cloud storage)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(File sharing over network)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132343"/>
                  </a:ext>
                </a:extLst>
              </a:tr>
              <a:tr h="279596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Secure File Transfer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(OTP-based secure email transfer)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 dirty="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 dirty="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929223"/>
                  </a:ext>
                </a:extLst>
              </a:tr>
              <a:tr h="189092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OTP Authentication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(For account verification)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508859"/>
                  </a:ext>
                </a:extLst>
              </a:tr>
              <a:tr h="279596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Cross-Platform Support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(Windows, macOS, Linux)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(Windows, macOS, Linux)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 (Windows only)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 dirty="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 dirty="0">
                          <a:effectLst/>
                          <a:latin typeface="Raleway" pitchFamily="2" charset="77"/>
                        </a:rPr>
                        <a:t>Yes (Windows, macOS, Linux, iOS, Android)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036802"/>
                  </a:ext>
                </a:extLst>
              </a:tr>
              <a:tr h="189092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Hidden/Stealth Mode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(Future feature)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(Hidden Volumes)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087573"/>
                  </a:ext>
                </a:extLst>
              </a:tr>
              <a:tr h="279596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User-Friendliness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High (User-friendly UI with GUI)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⚠️ Medium (Complex interface)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High (Seamlessly integrated with Windows)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High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537657"/>
                  </a:ext>
                </a:extLst>
              </a:tr>
              <a:tr h="189092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Backup and Recovery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(Encrypted backups)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097059"/>
                  </a:ext>
                </a:extLst>
              </a:tr>
              <a:tr h="279596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Man-in-the-Middle Protection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(Secure transmission protocols)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❌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No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(BitLocker with TPM)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(Signal Protocol)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729873"/>
                  </a:ext>
                </a:extLst>
              </a:tr>
              <a:tr h="279596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Cost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  <a:latin typeface="Raleway" pitchFamily="2" charset="77"/>
                        </a:rPr>
                        <a:t>Free (Open-source)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Free (Open-source)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Paid (Included with Windows Pro/Enterprise)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Free (Open-source)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231175"/>
                  </a:ext>
                </a:extLst>
              </a:tr>
              <a:tr h="279596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Target Users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Individuals &amp; Organizations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Advanced Users &amp; Professionals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Windows Users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  <a:latin typeface="Raleway" pitchFamily="2" charset="77"/>
                        </a:rPr>
                        <a:t>General Users (Focused on Communication)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87949"/>
                  </a:ext>
                </a:extLst>
              </a:tr>
              <a:tr h="290709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effectLst/>
                          <a:latin typeface="Raleway" pitchFamily="2" charset="77"/>
                        </a:rPr>
                        <a:t>Compliance with Data Regulations</a:t>
                      </a:r>
                      <a:endParaRPr lang="en-US" sz="600">
                        <a:effectLst/>
                        <a:latin typeface="Raleway" pitchFamily="2" charset="77"/>
                      </a:endParaRP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>
                          <a:effectLst/>
                          <a:latin typeface="Raleway" pitchFamily="2" charset="77"/>
                        </a:rPr>
                        <a:t>Yes (Helps with GDPR, HIPAA)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 dirty="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 dirty="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 dirty="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 dirty="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sz="600" dirty="0">
                          <a:effectLst/>
                          <a:latin typeface="Raleway" pitchFamily="2" charset="77"/>
                        </a:rPr>
                        <a:t>✅ </a:t>
                      </a:r>
                      <a:r>
                        <a:rPr lang="en-US" sz="600" dirty="0">
                          <a:effectLst/>
                          <a:latin typeface="Raleway" pitchFamily="2" charset="77"/>
                        </a:rPr>
                        <a:t>Yes</a:t>
                      </a:r>
                    </a:p>
                  </a:txBody>
                  <a:tcPr marL="18862" marR="18862" marT="3772" marB="3772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732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Perspective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208229" y="1131683"/>
            <a:ext cx="8790915" cy="3313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900"/>
              </a:spcBef>
              <a:buNone/>
            </a:pP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• </a:t>
            </a:r>
            <a:r>
              <a:rPr lang="en-US" sz="1450" b="1" dirty="0">
                <a:solidFill>
                  <a:srgbClr val="0E0E0E"/>
                </a:solidFill>
                <a:effectLst/>
                <a:latin typeface="Raleway" pitchFamily="2" charset="77"/>
              </a:rPr>
              <a:t>Biometric Security</a:t>
            </a: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: Research shows that biometrics (e.g., fingerprints) offer superior security over passwords (Jain et al., 2004).</a:t>
            </a:r>
          </a:p>
          <a:p>
            <a:pPr marL="114300" indent="0">
              <a:spcBef>
                <a:spcPts val="900"/>
              </a:spcBef>
              <a:buNone/>
            </a:pP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• </a:t>
            </a:r>
            <a:r>
              <a:rPr lang="en-US" sz="1450" b="1" dirty="0">
                <a:solidFill>
                  <a:srgbClr val="0E0E0E"/>
                </a:solidFill>
                <a:effectLst/>
                <a:latin typeface="Raleway" pitchFamily="2" charset="77"/>
              </a:rPr>
              <a:t>AES-256 Encryption</a:t>
            </a: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: AES-256 remains one of the most secure encryption standards, resistant to brute-force attacks (Schneier, 1996).</a:t>
            </a:r>
          </a:p>
          <a:p>
            <a:pPr marL="114300" indent="0">
              <a:spcBef>
                <a:spcPts val="900"/>
              </a:spcBef>
              <a:buNone/>
            </a:pP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• </a:t>
            </a:r>
            <a:r>
              <a:rPr lang="en-US" sz="1450" b="1" dirty="0">
                <a:solidFill>
                  <a:srgbClr val="0E0E0E"/>
                </a:solidFill>
                <a:effectLst/>
                <a:latin typeface="Raleway" pitchFamily="2" charset="77"/>
              </a:rPr>
              <a:t>Cloud Security</a:t>
            </a: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: Studies highlight the need for end-to-end encryption in cloud storage to prevent breaches (Zhao et al., 2018).</a:t>
            </a:r>
          </a:p>
          <a:p>
            <a:pPr marL="114300" indent="0">
              <a:spcBef>
                <a:spcPts val="900"/>
              </a:spcBef>
              <a:buNone/>
            </a:pP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• </a:t>
            </a:r>
            <a:r>
              <a:rPr lang="en-US" sz="1450" b="1" dirty="0">
                <a:solidFill>
                  <a:srgbClr val="0E0E0E"/>
                </a:solidFill>
                <a:effectLst/>
                <a:latin typeface="Raleway" pitchFamily="2" charset="77"/>
              </a:rPr>
              <a:t>OTP Authentication</a:t>
            </a: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: OTPs significantly enhance security for file transfers and access (Wu et al., 2016).</a:t>
            </a:r>
          </a:p>
          <a:p>
            <a:pPr marL="114300" indent="0">
              <a:spcBef>
                <a:spcPts val="900"/>
              </a:spcBef>
              <a:buNone/>
            </a:pP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• </a:t>
            </a:r>
            <a:r>
              <a:rPr lang="en-US" sz="1450" b="1" dirty="0">
                <a:solidFill>
                  <a:srgbClr val="0E0E0E"/>
                </a:solidFill>
                <a:effectLst/>
                <a:latin typeface="Raleway" pitchFamily="2" charset="77"/>
              </a:rPr>
              <a:t>Usability of Encryption</a:t>
            </a: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: Research emphasizes the importance of user-friendly encryption systems to improve adoption (Whitten &amp; </a:t>
            </a:r>
            <a:r>
              <a:rPr lang="en-US" sz="1450" dirty="0" err="1">
                <a:solidFill>
                  <a:srgbClr val="0E0E0E"/>
                </a:solidFill>
                <a:effectLst/>
                <a:latin typeface="Raleway" pitchFamily="2" charset="77"/>
              </a:rPr>
              <a:t>Tygar</a:t>
            </a:r>
            <a:r>
              <a:rPr lang="en-US" sz="1450" dirty="0">
                <a:solidFill>
                  <a:srgbClr val="0E0E0E"/>
                </a:solidFill>
                <a:effectLst/>
                <a:latin typeface="Raleway" pitchFamily="2" charset="77"/>
              </a:rPr>
              <a:t>, 1999).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450"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1152</Words>
  <Application>Microsoft Macintosh PowerPoint</Application>
  <PresentationFormat>On-screen Show (16:9)</PresentationFormat>
  <Paragraphs>199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Nunito</vt:lpstr>
      <vt:lpstr>Raleway SemiBold</vt:lpstr>
      <vt:lpstr>Arial</vt:lpstr>
      <vt:lpstr>Raleway Light</vt:lpstr>
      <vt:lpstr>Raleway</vt:lpstr>
      <vt:lpstr>Simple Light</vt:lpstr>
      <vt:lpstr>Biometrics File Encryption System with Blockchain storage</vt:lpstr>
      <vt:lpstr>Table of Contents</vt:lpstr>
      <vt:lpstr>Introduction</vt:lpstr>
      <vt:lpstr>Problem Statement</vt:lpstr>
      <vt:lpstr>Project Idea</vt:lpstr>
      <vt:lpstr>Similar Systems</vt:lpstr>
      <vt:lpstr>What Makes Our System Unique?</vt:lpstr>
      <vt:lpstr>Project Motivation</vt:lpstr>
      <vt:lpstr>Scientific Perspective</vt:lpstr>
      <vt:lpstr>Market Perspective</vt:lpstr>
      <vt:lpstr>PowerPoint Presentation</vt:lpstr>
      <vt:lpstr>PowerPoint Presentation</vt:lpstr>
      <vt:lpstr>PowerPoint Presentation</vt:lpstr>
      <vt:lpstr>Project Key Features</vt:lpstr>
      <vt:lpstr>System Overview Diagram</vt:lpstr>
      <vt:lpstr>System Overview</vt:lpstr>
      <vt:lpstr>System Block Diagram</vt:lpstr>
      <vt:lpstr>System Overview &amp; Block Diagram</vt:lpstr>
      <vt:lpstr>IPFS &amp; Blockchain storage</vt:lpstr>
      <vt:lpstr>System Overview &amp; Block Diagram</vt:lpstr>
      <vt:lpstr>System Overview &amp; Block Diagram</vt:lpstr>
      <vt:lpstr>System Overview &amp; Block Diagram</vt:lpstr>
      <vt:lpstr>Future Upcoming Programs</vt:lpstr>
      <vt:lpstr>Prototype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Project#1: Project Title</dc:title>
  <dc:creator>Andrew Labib</dc:creator>
  <cp:lastModifiedBy>Abdullah badawy</cp:lastModifiedBy>
  <cp:revision>21</cp:revision>
  <dcterms:modified xsi:type="dcterms:W3CDTF">2025-04-05T12:11:54Z</dcterms:modified>
</cp:coreProperties>
</file>